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2"/>
    <p:sldId id="1189" r:id="rId3"/>
    <p:sldId id="1169" r:id="rId4"/>
    <p:sldId id="1170" r:id="rId5"/>
    <p:sldId id="1171" r:id="rId6"/>
    <p:sldId id="1190" r:id="rId7"/>
    <p:sldId id="1283" r:id="rId8"/>
    <p:sldId id="1285" r:id="rId9"/>
    <p:sldId id="1286" r:id="rId10"/>
    <p:sldId id="1287" r:id="rId11"/>
    <p:sldId id="1323" r:id="rId12"/>
    <p:sldId id="1324" r:id="rId13"/>
    <p:sldId id="1289" r:id="rId14"/>
    <p:sldId id="1290" r:id="rId15"/>
    <p:sldId id="1291" r:id="rId16"/>
    <p:sldId id="1292" r:id="rId17"/>
    <p:sldId id="1293" r:id="rId18"/>
    <p:sldId id="1294" r:id="rId19"/>
    <p:sldId id="1295" r:id="rId20"/>
    <p:sldId id="1297" r:id="rId21"/>
    <p:sldId id="1177" r:id="rId22"/>
    <p:sldId id="1179" r:id="rId23"/>
    <p:sldId id="1180" r:id="rId24"/>
    <p:sldId id="1182" r:id="rId25"/>
    <p:sldId id="1325" r:id="rId26"/>
    <p:sldId id="1183" r:id="rId27"/>
    <p:sldId id="1185" r:id="rId2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中华传统文化经典研习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*种树郭橐驼传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38870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有问之，对曰：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橐驼非能使木寿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也，能顺木之天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，以致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其性焉尔。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凡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植木之性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欲舒，其培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欲平，其土欲故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欲密。既然已，勿动勿虑，去不复顾。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也若子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，其置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⑪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也若弃，则其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3887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31007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820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有人问他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种树的方法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我不是能使树木活得长久且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孳长茂盛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能够顺应树木的天性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来使它依照本性生长罢了。所有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种树的方法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它的根要舒展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培土要平均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种树要用旧土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捣土要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紧实。已经种完了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不要再动它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不要再惦记它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离开后就不再去照看它。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栽种它像对待孩子那样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种完后就像丢弃了一样不再管它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那么它的天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703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11454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天者全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而其性得矣。故吾不害其长而已，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有能硕茂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之也；不抑耗其实而已，非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能早而蕃之也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❹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他植者则不然。根拳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土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易，其培之也，若不过焉则不及。苟有能反是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，则又爱之太恩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，忧之太勤。旦视而暮抚，已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1145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95919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性得以保全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它的本性就获得了。所以我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不妨害它的生长罢了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有能使它长得高大茂盛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的办法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不损伤它的果实罢了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没有能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使它结果实早且多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的办法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。别的种树人却不这样。树根拳曲且土换成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了新的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他为它培土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如果不是多了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就是不够。如果有能和这种做法相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就又养护太过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担忧得太多了。早晨去看了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晚上又去摸摸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308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7477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去而复顾。甚者，爪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⑯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其肤以验其生枯，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摇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其本以观其疏密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，而木之性日以离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矣。虽曰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爱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之，其实害之；虽曰忧之，其实仇之</a:t>
                </a:r>
                <a:r>
                  <a:rPr lang="zh-CN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MS Gothic" panose="020B0609070205080204" pitchFamily="49" charset="-128"/>
                    <a:cs typeface="MS Gothic" panose="020B0609070205080204" pitchFamily="49" charset="-128"/>
                  </a:rPr>
                  <a:t>❺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：故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我若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⑲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也。吾又何能为哉！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”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❻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7477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4077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了又再去照看。更严重的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用指甲抠树皮来察看它是活着还是枯死了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摇晃树干来观察土的松紧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然而树木的天性就一天天背离了。虽然说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是喜爱它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实际上是害它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虽然说是担心它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实际上是仇恨它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他们种的树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不如我。我又有什么特别的能耐呢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434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繁殖。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指自然生长规律。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使达到。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性质、方法。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培土。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其土欲故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意思是种树要用旧土。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捣土。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栽种。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像对待孩子那样。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放下。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保全。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硕茂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形容词的使动用法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长得高大茂盛。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拳曲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伸展不开。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宠爱。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用作动词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用指甲抠、掐。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疏密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土的松紧。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背离。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不我若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不如我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比不上我。宾语前置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不若我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414908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郭橐驼介绍种树的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24137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847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5616624"/>
            <a:chOff x="360854" y="908720"/>
            <a:chExt cx="11485847" cy="56166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561662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木之性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，从理论上进行说明；然后谈种植方法，从实践上进行总结。中间插入议论，重新强调了顺其自然的观点。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从反面申述，批评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他植者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违反树木天性的做法，特别指出顾虑重重、过于用心的危害。写其他种树人对表现郭橐驼起到对比、衬托的作用。二者的对比，在句式上富于变化。写郭橐驼种树，用的是整齐的排比句；而写他植者之种树不当，则用散句来表现，因而文章显得错落有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吾又何能为哉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发出感叹，再次表明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种植之术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并不高深。郭橐驼说的这一番话语，既是平凡朴素、毫不矫情的实情自谦，又是深远的哲理。从中可以看出，作者主张在掌握事物内部发展规律的基础上积极地适应自然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460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44897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问者曰：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以子之道，移之官理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，可乎？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”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❼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驼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我知种树而已，理，非吾业也。然吾居乡，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见长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好烦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其令，若甚怜焉，而卒以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祸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。旦暮吏来而呼曰：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‘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官命促尔耕，勖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 baseline="30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尔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植，督尔获，早缫而绪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，早织而缕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4489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问的人说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把你种树的方法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转用到做官治民上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郭橐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驼说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我只知道种树罢了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治民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不是我的职业。然而我住在乡里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见做官的喜好多发政令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好像很怜爱百姓的样子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但是到头来因此害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了他们。从早到晚那些小吏来大喊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长官命令催促你们耕地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勉励你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们种植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督促你们收割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早早地煮茧抽丝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早早地纺好你们的线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491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73194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而幼孩，遂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而鸡豚。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’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鸣鼓而聚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之，击木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召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之。吾小人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辍飧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以劳吏者，且不得暇，又何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蕃吾生而安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吾性耶？故病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且怠。若是，则与吾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业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者其亦有类乎？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”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❽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7319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76988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好你们的小孩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喂养好你们的鸡和猪。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敲鼓让大家聚集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击打木梆召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集大家。我们小民中断吃饭来慰劳官吏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尚且不得空暇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又怎么能使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我们人口增多、生活安定呢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所以困苦并且疲倦。像这样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那么与我的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职业大概也有相似之处吧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445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官理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做官治民。理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治。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做官的。长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统治、治理。人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民。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繁多。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勉励。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早缫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早早地煮茧抽丝。缫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把蚕茧浸在热水里抽出蚕丝。而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你们的。绪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丝头。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线。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养育。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成、养好。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鸣、聚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动词的使动用法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发出声音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聚集。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这里指木梆。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小民。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sūn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晚饭。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yōnɡ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早饭。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蕃、安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形容词的使动用法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繁盛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安定。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困苦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414908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郭橐驼分析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治民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相似之处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24137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12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4048715"/>
            <a:chOff x="360854" y="908719"/>
            <a:chExt cx="11485847" cy="40487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4048715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过渡句，把话题从种树管理之道引申到吏治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在一问一答中，郭橐驼谦逊如故，明确表示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理，非吾业也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，然后以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的身份试探着用他的种树理论衡量官吏的所作所为，比照之下，自然得出繁政扰民犹如勤虑害树的结论，从而将旦暮而来的官吏列入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他植者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的队伍。悍吏来乡，闹得鸡犬不宁。郭橐驼借种树将这一场景描绘得细致入微，堪称以种树为掩护的政治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470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68282"/>
                <a:ext cx="11485848" cy="1840632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问者曰：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嘻，不亦善夫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！吾问养树，得养人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术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baseline="30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其事以为官戒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❾</m:t>
                            </m:r>
                          </m:sup>
                        </m:sSup>
                      </m:e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MS Gothic" panose="020B0609070205080204" pitchFamily="49" charset="-128"/>
                            <a:cs typeface="MS Gothic" panose="020B0609070205080204" pitchFamily="49" charset="-128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68282"/>
                <a:ext cx="11485848" cy="1840632"/>
              </a:xfrm>
              <a:blipFill>
                <a:blip r:embed="rId2"/>
                <a:stretch>
                  <a:fillRect l="-796" r="-849" b="-13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问的人说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不也很好吗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我问种树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得到了治民的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记录这件事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把它作为对官吏的警诫。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437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5" name="相关链接.EPS" descr="id:214748860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365261"/>
            <a:ext cx="2015490" cy="3886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3" y="1995227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223824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唐时期，豪强地主兼并掠夺土地的现象日甚一日。仅有一点土地的农民，除了要交纳正常的绢、粟、赋税外，还要承担地方军政长官摊派下来的各种杂税。各地官僚为了巩固自己的地位，竞相向朝廷进奉，加紧对下层盘剥，以致怨声载道，民不聊生。本文正是在此背景下展开构思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不亦善夫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不也很好吗。不亦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表示反问的固定句式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语气词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表示感叹。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手段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办法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策略。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记录、记载。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2492896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交代写作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2585187"/>
            <a:ext cx="899795" cy="42164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06574" y="3212976"/>
            <a:ext cx="11485847" cy="1872208"/>
            <a:chOff x="360854" y="908720"/>
            <a:chExt cx="11485847" cy="187220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854" y="908720"/>
              <a:ext cx="11485847" cy="1872208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06574" y="384537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由此可知，作者真正的意图在谈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养人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，借谈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养树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抨击官吏繁政扰民的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社会现象，警示统治者肃清吏治，顺应百姓的生活习惯和生产规律，以维持承平之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583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文言文阅读之如何推断文言实词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含义</a:t>
            </a:r>
            <a:endParaRPr lang="en-US" altLang="zh-CN" b="1" smtClean="0">
              <a:solidFill>
                <a:srgbClr val="E2635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899494"/>
              </p:ext>
            </p:extLst>
          </p:nvPr>
        </p:nvGraphicFramePr>
        <p:xfrm>
          <a:off x="343711" y="2547708"/>
          <a:ext cx="11502992" cy="3977636"/>
        </p:xfrm>
        <a:graphic>
          <a:graphicData uri="http://schemas.openxmlformats.org/drawingml/2006/table">
            <a:tbl>
              <a:tblPr firstRow="1" firstCol="1" bandRow="1"/>
              <a:tblGrid>
                <a:gridCol w="1281434">
                  <a:extLst>
                    <a:ext uri="{9D8B030D-6E8A-4147-A177-3AD203B41FA5}">
                      <a16:colId xmlns:a16="http://schemas.microsoft.com/office/drawing/2014/main" val="2158438547"/>
                    </a:ext>
                  </a:extLst>
                </a:gridCol>
                <a:gridCol w="10221558">
                  <a:extLst>
                    <a:ext uri="{9D8B030D-6E8A-4147-A177-3AD203B41FA5}">
                      <a16:colId xmlns:a16="http://schemas.microsoft.com/office/drawing/2014/main" val="4191605824"/>
                    </a:ext>
                  </a:extLst>
                </a:gridCol>
              </a:tblGrid>
              <a:tr h="5918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语言建构与运用文化传承与理解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815677"/>
                  </a:ext>
                </a:extLst>
              </a:tr>
              <a:tr h="24413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言实词主要指名词、动词、形容词和数量词。虽然近几年全国卷不再单独设题考查实词的含义，但对文言文文意的把握、文言断句和语句翻译的考查，都是基于对实词含义的理解；无法准确理解实词的含义，就无法正确解答这些题目。在阅读中遇到的较难理解的文言实词，主要涉及通假字、一词多义、古今异义、词类活用和偏义复词等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36463"/>
                  </a:ext>
                </a:extLst>
              </a:tr>
              <a:tr h="9443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文中画波浪线的部分有三处需要断句，请将相应位置的标号涂黑。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把文中画横线的句子翻译成现代汉语。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6278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5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方 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字形推断法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汉字虽然历经演变，但表意功能并没有丧失。分析文言实词的字形结构（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主要是象形字、会意字和形声字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），可以帮助推知其意义。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成语推断法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成语中保留了大量的文言词义，因此可以根据成语的意义、用法推断文言实词的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825912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583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联系教材推断法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高考试题中考查的实词，其意义都能在所学课文中找到印证。因此，要善于联系课内所学实词的含义，推断试题中实词的含义。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语境推断法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利用句内和句外语境来推断实词的含义，是最主要的推断方法。运用语境分析法应注意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字不离词，词不离句，句不离段，段不离篇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的原则，结合语境认真揣摩，仔细分析。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1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语法推断法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句子的结构是固定的，组合也是有规律的。词在句中所处的语法位置，为推断词义提供了依据。主语、宾语一般为名词、代词，谓语大多为动词、形容词，状语大多为副词。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结构推断法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文言文中，排比句、对偶句、并列句对举的语言现象很多。在对举句中，位置对称的词语一般词性相同、词义相近或相反。因此，通过对已知词语的词义、词性进行分析，就可以推知未知词语的词义、词性。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796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通假推断法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当一个句子中某词的本义、引申义都讲不通时，便可以从通假字的角度考虑。根据通假字与本字大多音同音近、字形也相近的特点推知本字。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308" y="2564904"/>
            <a:ext cx="11439394" cy="576248"/>
            <a:chOff x="407308" y="4869160"/>
            <a:chExt cx="11439394" cy="576248"/>
          </a:xfrm>
        </p:grpSpPr>
        <p:sp>
          <p:nvSpPr>
            <p:cNvPr id="4" name="内容占位符 1"/>
            <p:cNvSpPr txBox="1">
              <a:spLocks/>
            </p:cNvSpPr>
            <p:nvPr/>
          </p:nvSpPr>
          <p:spPr bwMode="auto">
            <a:xfrm>
              <a:off x="3117294" y="4869160"/>
              <a:ext cx="8729408" cy="576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本课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文言文阅读拓展提优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7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P60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r>
                <a:rPr lang="zh-CN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1XBS5.EPS" descr="id:2147488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308" y="5011907"/>
              <a:ext cx="2015490" cy="370840"/>
            </a:xfrm>
            <a:prstGeom prst="rect">
              <a:avLst/>
            </a:prstGeom>
          </p:spPr>
        </p:pic>
        <p:pic>
          <p:nvPicPr>
            <p:cNvPr id="6" name="手指.EPS" descr="id:21474886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69222" y="5074862"/>
              <a:ext cx="601648" cy="26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2353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古诗文名句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柳宗元名句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）力足者取乎人，力不足者取乎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《非国语上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神降于莘》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）宁为有闻而死，不为无闻而生。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《上扬州李吉甫相公献所著文启》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）择天下之士，使称其职；居天下之人，使其安业。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《梓人传》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27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柳宗元任礼部员外郎，与王叔文等人推行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永贞革新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，力主罢宫市、免苛税、抑宦官。革新失败后，政敌逼柳宗元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悔过自新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，他却在《答周君巢饵药久寿书》中直言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虽万受摈弃，不更乎其内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。在长安时，权贵邀他赴宴，见席间山珍海味，他想起永州百姓的菜粥，掷筷而起：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此等珍馐，可抵百人之粮！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晚年重病缠身，友人劝他投靠权臣以换安稳，他笑指案头未竟的《柳河东集》：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吾骨可朽，此心不可污。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适用主题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气节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骨气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心系百姓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1977"/>
            <a:ext cx="2015490" cy="38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258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文言文中的人称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文言文中的第一人称主要有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我、吾、余、予、朕、孤、寡人、臣、仆、妾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等词，其中常用的是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我、吾、余、予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四个。古人为了表示谦逊礼貌，在对话中往往不用自称代词，而常用谦称代替，主要有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愚、臣、仆、鄙人、不才、某、小人（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古时男子对地位高于自己者或平辈自称的谦辞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）、寡人、不穀（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古代君王自称的谦辞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）、孤（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君主自称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）、妾（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女子自称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等。谦称是名词，而不是代词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3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5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23824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第二人称主要有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尔、汝、女、若、乃、而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等。常用的是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汝、尔、若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。古汉语中有时以尊称代替第二人称，主要有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公、卿、君、子、阁下、陛下、足下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等。尊称也属于名词。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第三人称主要有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彼、之、其、厥、他、渠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等。常用的是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彼、之、其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949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16832"/>
                <a:ext cx="11485848" cy="4133567"/>
              </a:xfrm>
            </p:spPr>
            <p:txBody>
              <a:bodyPr/>
              <a:lstStyle/>
              <a:p>
                <a:pPr algn="ctr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《种树郭橐驼传》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柳宗元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郭橐驼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，不知始何名。病偻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隆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伏行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，有类橐驼者，故乡人号之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驼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。驼闻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甚善。名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我固当。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因舍其名，亦自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谓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橐驼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❶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16832"/>
                <a:ext cx="11485848" cy="4133567"/>
              </a:xfrm>
              <a:blipFill>
                <a:blip r:embed="rId2"/>
                <a:stretch>
                  <a:fillRect l="-796" t="-884" r="-849" b="-17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译注赏析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872772"/>
            <a:ext cx="2015490" cy="370840"/>
          </a:xfrm>
          <a:prstGeom prst="rect">
            <a:avLst/>
          </a:prstGeom>
        </p:spPr>
      </p:pic>
      <p:pic>
        <p:nvPicPr>
          <p:cNvPr id="4" name="译文.EPS" descr="id:21474894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7308" y="1402218"/>
            <a:ext cx="1259840" cy="48323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40135"/>
            <a:ext cx="11485848" cy="315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郭橐驼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不知道他起初叫什么名字。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患了脊背弯曲的病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脊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背高起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弯着腰走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有些像骆驼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所以乡里人叫他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橐驼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。郭橐驼听说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很好。用这个名字称呼我确实很恰当。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于是舍弃了他的名字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也自称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橐驼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94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骆驼。郭橐驼因驼背而得名。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病偻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患了脊背弯曲的病。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隆然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脊背高起的样子。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伏行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弯着腰走。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起名、称呼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198884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交代郭橐驼名字的由来和他对自己名字的态度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2081131"/>
            <a:ext cx="899795" cy="42164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60854" y="2708920"/>
            <a:ext cx="11485847" cy="3096344"/>
            <a:chOff x="360854" y="908720"/>
            <a:chExt cx="11485847" cy="309634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854" y="908720"/>
              <a:ext cx="11485847" cy="309634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3413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仿史传体例，介绍人物身世。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隆然伏行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，写出了人物的形象特征。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甚善。名我固当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，勾勒出人物豁达的性格，令人猜想这豁达的背后，一定存在某种自信，这也就激起读者的阅读兴趣。作品通过简洁的叙述、生动的描写，使一个不同一般的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驼者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形象跃然纸上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473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10785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其乡曰丰乐乡，在长安西。驼业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种树，凡长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安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豪富人为观游及卖果者，皆争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迎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❷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视驼所种树，或移徙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，无不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活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；且硕茂，早实以蕃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。他植者虽窥伺效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，莫能如也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❸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1078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0060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他的家乡叫丰乐乡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在长安城西边。郭橐驼以种树为业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所有长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安城里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种树的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为了观赏游览的富豪人家和卖果的人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都争着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迎接和雇用他。观察郭橐驼种的树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有的是移植的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没有不成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而且长得高大茂盛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结果实早且多。其他种树的人即使暗中观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察仿效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也没有谁能比得上他。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304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684244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名词的意动用法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为业。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争迎取养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争着迎接和雇用郭橐驼。迎取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迎接。养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用、使。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移徙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移植。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早实以蕃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结果实早且多。实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结果实。蕃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多。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效慕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仿效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2780744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郭橐驼种树技艺高超，别人难以模仿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2873035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00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3816424"/>
            <a:chOff x="360854" y="908720"/>
            <a:chExt cx="11485847" cy="38164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381642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作者举了两类有代表性的人物：一是为了观赏游览而种树的富豪人，一是种树卖果的人。郭橐驼种树既能满足人们的精神需求（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观赏游览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），又能满足物质需要（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种树卖果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），表明其技术全面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说明郭橐驼的种树技艺高超：一是他种的树不怕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，二是他种的树枝繁叶茂、早熟多果。结尾句点染一笔，更增强了玄妙气氛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81733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2969</Words>
  <Application>Microsoft Office PowerPoint</Application>
  <PresentationFormat>自定义</PresentationFormat>
  <Paragraphs>182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MS Gothic</vt:lpstr>
      <vt:lpstr>MS Mincho</vt:lpstr>
      <vt:lpstr>方正清刻本悦宋简体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409</cp:revision>
  <dcterms:created xsi:type="dcterms:W3CDTF">2020-11-06T05:24:00Z</dcterms:created>
  <dcterms:modified xsi:type="dcterms:W3CDTF">2025-09-21T05:49:01Z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